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FE1B2-435B-417C-AEE0-71D009A592A3}" v="5" dt="2025-02-21T00:04:21.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94660"/>
  </p:normalViewPr>
  <p:slideViewPr>
    <p:cSldViewPr snapToGrid="0">
      <p:cViewPr varScale="1">
        <p:scale>
          <a:sx n="64" d="100"/>
          <a:sy n="64" d="100"/>
        </p:scale>
        <p:origin x="345"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3004B-CBC4-F725-0302-21CA17B25A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855EC32-21E5-3D35-A103-296C6B0A6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B492EC-EB43-BE6F-09AA-40549839AE9F}"/>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23016DD1-68A4-3EB1-2E7C-203D72A2DFC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131659-176F-F09A-1029-FF1E770A7E8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443034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D70DA-6DA9-36BA-941C-F6D46B3D85E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20AEED-12A2-1906-B3D5-70D2C710EE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8B11F6-C563-D6C4-04B1-FDD37459F84A}"/>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2FBB0D7C-6560-E8E5-ADC4-C87D28CA76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0E3031-3DAD-E45D-0B6E-3C56F4776413}"/>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970735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2614F-3B91-6F44-3A51-81B281CFC9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886632D-D64C-CBEC-C513-806FA9CA9D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70977-1CD2-3EA4-ACCD-1D79683834D2}"/>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AC5B3920-2100-09AB-63B4-394FD0F7194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3A3EE2-E84F-D69A-746C-6DE00335C1D8}"/>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7439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05D8-2FEF-7201-BFA4-8309670EEEB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F3EC8F-4E29-7DD2-ACCF-7BBE8A4AF2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B385F9E-2420-D9A8-AB36-66A05320DDD0}"/>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11B51F1A-F72E-BB80-7F84-A17F0E3A22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72B626-A728-72F7-FEB7-FE02C794220A}"/>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329006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15CF9-77DB-EA42-6B47-49D4A9588E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F3A0615-5991-3558-7D4E-3F207530BC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ADC80-DABA-0BCC-DC7A-7E7279DBA276}"/>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E645A211-DFC0-E57D-9CA6-26C639CC3D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4A07FE-40AF-EEAD-1E43-3EF129E2F430}"/>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74592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2A69-E27E-9F2F-B30B-5299C28254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A75C56-2388-2C82-68AB-8BCE3F9023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9652C5D-9CED-CCC8-9A9E-7341F77B2B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73E56A1-A999-5905-2135-1507B3750219}"/>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6" name="Footer Placeholder 5">
            <a:extLst>
              <a:ext uri="{FF2B5EF4-FFF2-40B4-BE49-F238E27FC236}">
                <a16:creationId xmlns:a16="http://schemas.microsoft.com/office/drawing/2014/main" id="{5E5852FD-009F-8203-380E-CCDD62BBD4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AFBB67-A77A-202C-442A-2C73CB64A72E}"/>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127156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B98B-2EFC-EB0E-5274-13AEE803DAA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34D633A-8CA0-8939-A7B1-11A1801ADF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E9341C-837C-A771-EF2C-9F5E770B5E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A4683FB-6B16-D451-892C-1D90D3C39D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03A56-522E-0AF8-8510-8364361F2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8DA703-929D-9E0E-D156-E83A14F55C30}"/>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8" name="Footer Placeholder 7">
            <a:extLst>
              <a:ext uri="{FF2B5EF4-FFF2-40B4-BE49-F238E27FC236}">
                <a16:creationId xmlns:a16="http://schemas.microsoft.com/office/drawing/2014/main" id="{A9D98743-EF00-D251-D158-B145452F42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8777EF0-3BA5-980E-D608-EC0F2E5CE006}"/>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70357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19CF-FB7B-BF7E-9FBA-8EF52B8F96C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FC983D-50DC-12E6-62D7-5C1EF273BCB6}"/>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4" name="Footer Placeholder 3">
            <a:extLst>
              <a:ext uri="{FF2B5EF4-FFF2-40B4-BE49-F238E27FC236}">
                <a16:creationId xmlns:a16="http://schemas.microsoft.com/office/drawing/2014/main" id="{4D9AF490-F8FE-3935-F66F-36891C33542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B89D9CC-5CFE-D052-5F1D-474E2809057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03950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522E3D-29A5-3D21-6B0A-2DE53DD3FB9C}"/>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3" name="Footer Placeholder 2">
            <a:extLst>
              <a:ext uri="{FF2B5EF4-FFF2-40B4-BE49-F238E27FC236}">
                <a16:creationId xmlns:a16="http://schemas.microsoft.com/office/drawing/2014/main" id="{1BAF148B-92EC-E070-3CC9-F1AD9393D7A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E9D6DD3-8FC0-573D-2EF0-37F3B1343F7B}"/>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1403854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DF3F-FD7E-2724-4212-E5510F69A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9109817-1CE3-6438-370B-E8BF7513A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BA52022-CC10-6496-F641-A2206F9D0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B8B6C-2350-55AA-98E6-69CE62E6A857}"/>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6" name="Footer Placeholder 5">
            <a:extLst>
              <a:ext uri="{FF2B5EF4-FFF2-40B4-BE49-F238E27FC236}">
                <a16:creationId xmlns:a16="http://schemas.microsoft.com/office/drawing/2014/main" id="{E3E18288-F49B-70A6-BC7A-B381B4E9EE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406A964-ABA6-9176-2982-0B4381B46DCA}"/>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2262067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2DA8-D7E9-4EE5-83F5-DF929E6BD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A53F35D-860D-C4B1-A6B0-8C13D35A50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69788BA-CF14-3440-B3FF-331263EEC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9C9682-932F-5F77-1568-8E92C104EA50}"/>
              </a:ext>
            </a:extLst>
          </p:cNvPr>
          <p:cNvSpPr>
            <a:spLocks noGrp="1"/>
          </p:cNvSpPr>
          <p:nvPr>
            <p:ph type="dt" sz="half" idx="10"/>
          </p:nvPr>
        </p:nvSpPr>
        <p:spPr/>
        <p:txBody>
          <a:bodyPr/>
          <a:lstStyle/>
          <a:p>
            <a:fld id="{89EF9560-9795-45E1-94FE-B0961920CDF7}" type="datetimeFigureOut">
              <a:rPr lang="en-GB" smtClean="0"/>
              <a:t>26/02/2025</a:t>
            </a:fld>
            <a:endParaRPr lang="en-GB"/>
          </a:p>
        </p:txBody>
      </p:sp>
      <p:sp>
        <p:nvSpPr>
          <p:cNvPr id="6" name="Footer Placeholder 5">
            <a:extLst>
              <a:ext uri="{FF2B5EF4-FFF2-40B4-BE49-F238E27FC236}">
                <a16:creationId xmlns:a16="http://schemas.microsoft.com/office/drawing/2014/main" id="{9027E3CC-E293-665F-0C46-2152259600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2357D3-5ED0-17DA-77E6-F627F2752F39}"/>
              </a:ext>
            </a:extLst>
          </p:cNvPr>
          <p:cNvSpPr>
            <a:spLocks noGrp="1"/>
          </p:cNvSpPr>
          <p:nvPr>
            <p:ph type="sldNum" sz="quarter" idx="12"/>
          </p:nvPr>
        </p:nvSpPr>
        <p:spPr/>
        <p:txBody>
          <a:bodyPr/>
          <a:lstStyle/>
          <a:p>
            <a:fld id="{4388CBEE-1237-45CD-A306-AB0793B4BFBA}" type="slidenum">
              <a:rPr lang="en-GB" smtClean="0"/>
              <a:t>‹#›</a:t>
            </a:fld>
            <a:endParaRPr lang="en-GB"/>
          </a:p>
        </p:txBody>
      </p:sp>
    </p:spTree>
    <p:extLst>
      <p:ext uri="{BB962C8B-B14F-4D97-AF65-F5344CB8AC3E}">
        <p14:creationId xmlns:p14="http://schemas.microsoft.com/office/powerpoint/2010/main" val="3547629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3E694D-28AA-86B7-D1B7-D3216A6753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7CD95A-01D5-C388-EDEB-A396F419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FEB044-60DE-AE91-C4E8-987D1352D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EF9560-9795-45E1-94FE-B0961920CDF7}" type="datetimeFigureOut">
              <a:rPr lang="en-GB" smtClean="0"/>
              <a:t>26/02/2025</a:t>
            </a:fld>
            <a:endParaRPr lang="en-GB"/>
          </a:p>
        </p:txBody>
      </p:sp>
      <p:sp>
        <p:nvSpPr>
          <p:cNvPr id="5" name="Footer Placeholder 4">
            <a:extLst>
              <a:ext uri="{FF2B5EF4-FFF2-40B4-BE49-F238E27FC236}">
                <a16:creationId xmlns:a16="http://schemas.microsoft.com/office/drawing/2014/main" id="{C5CC5116-85DC-6874-164B-65EB1C517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1C6DF88-01AF-6EE2-DF5A-82907F996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88CBEE-1237-45CD-A306-AB0793B4BFBA}" type="slidenum">
              <a:rPr lang="en-GB" smtClean="0"/>
              <a:t>‹#›</a:t>
            </a:fld>
            <a:endParaRPr lang="en-GB"/>
          </a:p>
        </p:txBody>
      </p:sp>
    </p:spTree>
    <p:extLst>
      <p:ext uri="{BB962C8B-B14F-4D97-AF65-F5344CB8AC3E}">
        <p14:creationId xmlns:p14="http://schemas.microsoft.com/office/powerpoint/2010/main" val="1025725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sobhanmoosavi/us-accidents?resource=downloa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5C59-336C-B9C2-F670-EF2CC0F6607D}"/>
              </a:ext>
            </a:extLst>
          </p:cNvPr>
          <p:cNvSpPr>
            <a:spLocks noGrp="1"/>
          </p:cNvSpPr>
          <p:nvPr>
            <p:ph type="ctrTitle"/>
          </p:nvPr>
        </p:nvSpPr>
        <p:spPr/>
        <p:txBody>
          <a:bodyPr/>
          <a:lstStyle/>
          <a:p>
            <a:r>
              <a:rPr lang="en-GB" dirty="0"/>
              <a:t>Lab 3 Slides- Challenge 2 and 4</a:t>
            </a:r>
          </a:p>
        </p:txBody>
      </p:sp>
      <p:sp>
        <p:nvSpPr>
          <p:cNvPr id="3" name="Subtitle 2">
            <a:extLst>
              <a:ext uri="{FF2B5EF4-FFF2-40B4-BE49-F238E27FC236}">
                <a16:creationId xmlns:a16="http://schemas.microsoft.com/office/drawing/2014/main" id="{A28EE81E-2F57-A115-0003-2A2806B76005}"/>
              </a:ext>
            </a:extLst>
          </p:cNvPr>
          <p:cNvSpPr>
            <a:spLocks noGrp="1"/>
          </p:cNvSpPr>
          <p:nvPr>
            <p:ph type="subTitle" idx="1"/>
          </p:nvPr>
        </p:nvSpPr>
        <p:spPr/>
        <p:txBody>
          <a:bodyPr/>
          <a:lstStyle/>
          <a:p>
            <a:r>
              <a:rPr lang="en-GB" dirty="0"/>
              <a:t>By Andrew White.</a:t>
            </a:r>
          </a:p>
        </p:txBody>
      </p:sp>
    </p:spTree>
    <p:extLst>
      <p:ext uri="{BB962C8B-B14F-4D97-AF65-F5344CB8AC3E}">
        <p14:creationId xmlns:p14="http://schemas.microsoft.com/office/powerpoint/2010/main" val="223771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8C575-7057-0A22-0F10-0A81A44CD4D3}"/>
              </a:ext>
            </a:extLst>
          </p:cNvPr>
          <p:cNvSpPr>
            <a:spLocks noGrp="1"/>
          </p:cNvSpPr>
          <p:nvPr>
            <p:ph type="title"/>
          </p:nvPr>
        </p:nvSpPr>
        <p:spPr/>
        <p:txBody>
          <a:bodyPr/>
          <a:lstStyle/>
          <a:p>
            <a:pPr algn="ctr"/>
            <a:r>
              <a:rPr lang="en-GB" dirty="0"/>
              <a:t>Challenge 2- Problem and Dataset</a:t>
            </a:r>
          </a:p>
        </p:txBody>
      </p:sp>
      <p:sp>
        <p:nvSpPr>
          <p:cNvPr id="3" name="Content Placeholder 2">
            <a:extLst>
              <a:ext uri="{FF2B5EF4-FFF2-40B4-BE49-F238E27FC236}">
                <a16:creationId xmlns:a16="http://schemas.microsoft.com/office/drawing/2014/main" id="{F38E6D31-E30F-A73B-8278-D6723EBC0E70}"/>
              </a:ext>
            </a:extLst>
          </p:cNvPr>
          <p:cNvSpPr>
            <a:spLocks noGrp="1"/>
          </p:cNvSpPr>
          <p:nvPr>
            <p:ph idx="1"/>
          </p:nvPr>
        </p:nvSpPr>
        <p:spPr>
          <a:xfrm>
            <a:off x="838200" y="1351128"/>
            <a:ext cx="10515600" cy="5141747"/>
          </a:xfrm>
        </p:spPr>
        <p:txBody>
          <a:bodyPr>
            <a:normAutofit/>
          </a:bodyPr>
          <a:lstStyle/>
          <a:p>
            <a:r>
              <a:rPr lang="en-GB" dirty="0"/>
              <a:t>The problem that I wanted to explore was street crime in Stoke on Trent.</a:t>
            </a:r>
          </a:p>
          <a:p>
            <a:r>
              <a:rPr lang="en-GB" dirty="0"/>
              <a:t>To do this, I used the Police crime API  with a custom polygon with boundaries around Stoke on Trent.</a:t>
            </a:r>
          </a:p>
          <a:p>
            <a:r>
              <a:rPr lang="en-GB" dirty="0"/>
              <a:t>I decided to find the total number of instances of each committed crime type in Stoke on Trent (2024-12), the number of each crime type under investigation and the ratio of under investigation to total crimes of each type.</a:t>
            </a:r>
          </a:p>
          <a:p>
            <a:r>
              <a:rPr lang="en-GB" dirty="0"/>
              <a:t>Statistics for the ratio of under investigation to total crimes were gathered, number of investigations per crime type charts were generated and maps created (finding crimes per LSOA and folium heat maps). </a:t>
            </a:r>
          </a:p>
        </p:txBody>
      </p:sp>
    </p:spTree>
    <p:extLst>
      <p:ext uri="{BB962C8B-B14F-4D97-AF65-F5344CB8AC3E}">
        <p14:creationId xmlns:p14="http://schemas.microsoft.com/office/powerpoint/2010/main" val="676097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0C14-B09E-023D-9068-47E380D0F0C5}"/>
              </a:ext>
            </a:extLst>
          </p:cNvPr>
          <p:cNvSpPr>
            <a:spLocks noGrp="1"/>
          </p:cNvSpPr>
          <p:nvPr>
            <p:ph type="title"/>
          </p:nvPr>
        </p:nvSpPr>
        <p:spPr/>
        <p:txBody>
          <a:bodyPr/>
          <a:lstStyle/>
          <a:p>
            <a:pPr algn="ctr"/>
            <a:r>
              <a:rPr lang="en-GB" dirty="0"/>
              <a:t>Challenge 2- Outcomes and Challenges</a:t>
            </a:r>
          </a:p>
        </p:txBody>
      </p:sp>
      <p:sp>
        <p:nvSpPr>
          <p:cNvPr id="3" name="Content Placeholder 2">
            <a:extLst>
              <a:ext uri="{FF2B5EF4-FFF2-40B4-BE49-F238E27FC236}">
                <a16:creationId xmlns:a16="http://schemas.microsoft.com/office/drawing/2014/main" id="{853B8B93-51B4-7841-CABE-79816BA4FB18}"/>
              </a:ext>
            </a:extLst>
          </p:cNvPr>
          <p:cNvSpPr>
            <a:spLocks noGrp="1"/>
          </p:cNvSpPr>
          <p:nvPr>
            <p:ph idx="1"/>
          </p:nvPr>
        </p:nvSpPr>
        <p:spPr>
          <a:xfrm>
            <a:off x="838200" y="1825625"/>
            <a:ext cx="10515600" cy="4889074"/>
          </a:xfrm>
        </p:spPr>
        <p:txBody>
          <a:bodyPr>
            <a:normAutofit lnSpcReduction="10000"/>
          </a:bodyPr>
          <a:lstStyle/>
          <a:p>
            <a:r>
              <a:rPr lang="en-GB" dirty="0"/>
              <a:t>From this, I found that different crimes had different ratios of investigation afterward.</a:t>
            </a:r>
          </a:p>
          <a:p>
            <a:r>
              <a:rPr lang="en-GB" dirty="0"/>
              <a:t>Whereas crimes like Anti Social Behaviour and bike theft has low ratios of investigation, more serious crimes like robbery and violent crimes were more likely to be under investigation.</a:t>
            </a:r>
          </a:p>
          <a:p>
            <a:r>
              <a:rPr lang="en-GB" dirty="0"/>
              <a:t>The mean ratio for under investigation across all crimes was 0.52, median was 0.55 and standard deviation was 0.18.</a:t>
            </a:r>
          </a:p>
          <a:p>
            <a:r>
              <a:rPr lang="en-GB" dirty="0"/>
              <a:t>One of the biggest challenges for this dataset was separating out the variables to extract latitude and longitude values from the location. I had to use </a:t>
            </a:r>
            <a:r>
              <a:rPr lang="en-GB" dirty="0" err="1"/>
              <a:t>item.get</a:t>
            </a:r>
            <a:r>
              <a:rPr lang="en-GB" dirty="0"/>
              <a:t>() in order to get the information, via </a:t>
            </a:r>
            <a:r>
              <a:rPr lang="en-GB" dirty="0" err="1"/>
              <a:t>item.get</a:t>
            </a:r>
            <a:r>
              <a:rPr lang="en-GB" dirty="0"/>
              <a:t>('location', {}).get('latitude’) (first, finding the location value then, </a:t>
            </a:r>
            <a:r>
              <a:rPr lang="en-GB"/>
              <a:t>the latitude.)</a:t>
            </a:r>
            <a:endParaRPr lang="en-GB" dirty="0"/>
          </a:p>
        </p:txBody>
      </p:sp>
    </p:spTree>
    <p:extLst>
      <p:ext uri="{BB962C8B-B14F-4D97-AF65-F5344CB8AC3E}">
        <p14:creationId xmlns:p14="http://schemas.microsoft.com/office/powerpoint/2010/main" val="221722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3AFE-E717-837E-2F2D-94CAA50CF1D4}"/>
              </a:ext>
            </a:extLst>
          </p:cNvPr>
          <p:cNvSpPr>
            <a:spLocks noGrp="1"/>
          </p:cNvSpPr>
          <p:nvPr>
            <p:ph type="title"/>
          </p:nvPr>
        </p:nvSpPr>
        <p:spPr/>
        <p:txBody>
          <a:bodyPr/>
          <a:lstStyle/>
          <a:p>
            <a:pPr algn="ctr"/>
            <a:r>
              <a:rPr lang="en-GB" dirty="0"/>
              <a:t>Appendix 1-  maps for challenge 2</a:t>
            </a:r>
          </a:p>
        </p:txBody>
      </p:sp>
      <p:pic>
        <p:nvPicPr>
          <p:cNvPr id="5" name="Content Placeholder 4">
            <a:extLst>
              <a:ext uri="{FF2B5EF4-FFF2-40B4-BE49-F238E27FC236}">
                <a16:creationId xmlns:a16="http://schemas.microsoft.com/office/drawing/2014/main" id="{48062648-268D-A752-7F06-A23A39D73276}"/>
              </a:ext>
            </a:extLst>
          </p:cNvPr>
          <p:cNvPicPr>
            <a:picLocks noGrp="1" noChangeAspect="1"/>
          </p:cNvPicPr>
          <p:nvPr>
            <p:ph idx="1"/>
          </p:nvPr>
        </p:nvPicPr>
        <p:blipFill>
          <a:blip r:embed="rId2"/>
          <a:stretch>
            <a:fillRect/>
          </a:stretch>
        </p:blipFill>
        <p:spPr>
          <a:xfrm>
            <a:off x="142405" y="2065321"/>
            <a:ext cx="5871697" cy="3096217"/>
          </a:xfrm>
        </p:spPr>
      </p:pic>
      <p:pic>
        <p:nvPicPr>
          <p:cNvPr id="7" name="Picture 6">
            <a:extLst>
              <a:ext uri="{FF2B5EF4-FFF2-40B4-BE49-F238E27FC236}">
                <a16:creationId xmlns:a16="http://schemas.microsoft.com/office/drawing/2014/main" id="{C8F0DCC4-59C1-97E9-AC4D-B63DBBF932AD}"/>
              </a:ext>
            </a:extLst>
          </p:cNvPr>
          <p:cNvPicPr>
            <a:picLocks noChangeAspect="1"/>
          </p:cNvPicPr>
          <p:nvPr/>
        </p:nvPicPr>
        <p:blipFill>
          <a:blip r:embed="rId3"/>
          <a:stretch>
            <a:fillRect/>
          </a:stretch>
        </p:blipFill>
        <p:spPr>
          <a:xfrm>
            <a:off x="6096000" y="2065321"/>
            <a:ext cx="5685500" cy="4601866"/>
          </a:xfrm>
          <a:prstGeom prst="rect">
            <a:avLst/>
          </a:prstGeom>
        </p:spPr>
      </p:pic>
      <p:sp>
        <p:nvSpPr>
          <p:cNvPr id="8" name="TextBox 7">
            <a:extLst>
              <a:ext uri="{FF2B5EF4-FFF2-40B4-BE49-F238E27FC236}">
                <a16:creationId xmlns:a16="http://schemas.microsoft.com/office/drawing/2014/main" id="{428DB77F-B255-E940-56BD-329B254C505C}"/>
              </a:ext>
            </a:extLst>
          </p:cNvPr>
          <p:cNvSpPr txBox="1"/>
          <p:nvPr/>
        </p:nvSpPr>
        <p:spPr>
          <a:xfrm>
            <a:off x="1926236" y="1690688"/>
            <a:ext cx="1874424" cy="369332"/>
          </a:xfrm>
          <a:prstGeom prst="rect">
            <a:avLst/>
          </a:prstGeom>
          <a:noFill/>
        </p:spPr>
        <p:txBody>
          <a:bodyPr wrap="none" rtlCol="0">
            <a:spAutoFit/>
          </a:bodyPr>
          <a:lstStyle/>
          <a:p>
            <a:r>
              <a:rPr lang="en-GB" dirty="0"/>
              <a:t>Crimes per LSOA</a:t>
            </a:r>
          </a:p>
        </p:txBody>
      </p:sp>
      <p:sp>
        <p:nvSpPr>
          <p:cNvPr id="9" name="TextBox 8">
            <a:extLst>
              <a:ext uri="{FF2B5EF4-FFF2-40B4-BE49-F238E27FC236}">
                <a16:creationId xmlns:a16="http://schemas.microsoft.com/office/drawing/2014/main" id="{DF0E0019-6D40-F96D-6503-65C32470A002}"/>
              </a:ext>
            </a:extLst>
          </p:cNvPr>
          <p:cNvSpPr txBox="1"/>
          <p:nvPr/>
        </p:nvSpPr>
        <p:spPr>
          <a:xfrm>
            <a:off x="8262079" y="1722252"/>
            <a:ext cx="1774397" cy="369332"/>
          </a:xfrm>
          <a:prstGeom prst="rect">
            <a:avLst/>
          </a:prstGeom>
          <a:noFill/>
        </p:spPr>
        <p:txBody>
          <a:bodyPr wrap="none" rtlCol="0">
            <a:spAutoFit/>
          </a:bodyPr>
          <a:lstStyle/>
          <a:p>
            <a:r>
              <a:rPr lang="en-GB" dirty="0"/>
              <a:t>Crime Heatmap</a:t>
            </a:r>
          </a:p>
        </p:txBody>
      </p:sp>
    </p:spTree>
    <p:extLst>
      <p:ext uri="{BB962C8B-B14F-4D97-AF65-F5344CB8AC3E}">
        <p14:creationId xmlns:p14="http://schemas.microsoft.com/office/powerpoint/2010/main" val="53262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FA13-093C-E7D1-F940-88988AF6B69C}"/>
              </a:ext>
            </a:extLst>
          </p:cNvPr>
          <p:cNvSpPr>
            <a:spLocks noGrp="1"/>
          </p:cNvSpPr>
          <p:nvPr>
            <p:ph type="title"/>
          </p:nvPr>
        </p:nvSpPr>
        <p:spPr/>
        <p:txBody>
          <a:bodyPr/>
          <a:lstStyle/>
          <a:p>
            <a:pPr algn="ctr"/>
            <a:r>
              <a:rPr lang="en-GB" dirty="0"/>
              <a:t>Challenge 4- Problem and Dataset</a:t>
            </a:r>
          </a:p>
        </p:txBody>
      </p:sp>
      <p:sp>
        <p:nvSpPr>
          <p:cNvPr id="3" name="Content Placeholder 2">
            <a:extLst>
              <a:ext uri="{FF2B5EF4-FFF2-40B4-BE49-F238E27FC236}">
                <a16:creationId xmlns:a16="http://schemas.microsoft.com/office/drawing/2014/main" id="{C2B8113F-5A6C-6B0A-3387-B784A2697E72}"/>
              </a:ext>
            </a:extLst>
          </p:cNvPr>
          <p:cNvSpPr>
            <a:spLocks noGrp="1"/>
          </p:cNvSpPr>
          <p:nvPr>
            <p:ph idx="1"/>
          </p:nvPr>
        </p:nvSpPr>
        <p:spPr/>
        <p:txBody>
          <a:bodyPr>
            <a:normAutofit lnSpcReduction="10000"/>
          </a:bodyPr>
          <a:lstStyle/>
          <a:p>
            <a:r>
              <a:rPr lang="en-GB" dirty="0"/>
              <a:t>For this map, the  problem that I was identifying was car accidents in the continental United States. I got the dataset from Kaggle (</a:t>
            </a:r>
            <a:r>
              <a:rPr lang="en-GB" dirty="0">
                <a:hlinkClick r:id="rId2"/>
              </a:rPr>
              <a:t>https://www.kaggle.com/datasets/sobhanmoosavi/us-accidents?resource=download</a:t>
            </a:r>
            <a:r>
              <a:rPr lang="en-GB" dirty="0"/>
              <a:t>). This dataset contained 7.7 million variables between Feb 2016 and March 2023.</a:t>
            </a:r>
          </a:p>
          <a:p>
            <a:r>
              <a:rPr lang="en-GB" dirty="0"/>
              <a:t>I wanted to see the number of incidents specifically at night so, I filtered out all the accidents during the daytime.</a:t>
            </a:r>
          </a:p>
          <a:p>
            <a:r>
              <a:rPr lang="en-GB" dirty="0"/>
              <a:t>I also wanted to plot the severity of accidents. To do that I used the severity information given (1 is least severe, 4 is most severe).</a:t>
            </a:r>
          </a:p>
          <a:p>
            <a:r>
              <a:rPr lang="en-GB" dirty="0"/>
              <a:t>The dataset needed to be cleaned up (all NA values removed) before use.</a:t>
            </a:r>
          </a:p>
          <a:p>
            <a:endParaRPr lang="en-GB" dirty="0"/>
          </a:p>
          <a:p>
            <a:endParaRPr lang="en-GB" dirty="0"/>
          </a:p>
        </p:txBody>
      </p:sp>
    </p:spTree>
    <p:extLst>
      <p:ext uri="{BB962C8B-B14F-4D97-AF65-F5344CB8AC3E}">
        <p14:creationId xmlns:p14="http://schemas.microsoft.com/office/powerpoint/2010/main" val="122322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5399-3C26-8043-BFF7-86B4F1A7704D}"/>
              </a:ext>
            </a:extLst>
          </p:cNvPr>
          <p:cNvSpPr>
            <a:spLocks noGrp="1"/>
          </p:cNvSpPr>
          <p:nvPr>
            <p:ph type="title"/>
          </p:nvPr>
        </p:nvSpPr>
        <p:spPr/>
        <p:txBody>
          <a:bodyPr/>
          <a:lstStyle/>
          <a:p>
            <a:pPr algn="ctr"/>
            <a:r>
              <a:rPr lang="en-GB" dirty="0"/>
              <a:t>Challenge 4- Outcomes and Challenges</a:t>
            </a:r>
          </a:p>
        </p:txBody>
      </p:sp>
      <p:sp>
        <p:nvSpPr>
          <p:cNvPr id="3" name="Content Placeholder 2">
            <a:extLst>
              <a:ext uri="{FF2B5EF4-FFF2-40B4-BE49-F238E27FC236}">
                <a16:creationId xmlns:a16="http://schemas.microsoft.com/office/drawing/2014/main" id="{14C85951-FF20-17EB-A921-B14049C606DA}"/>
              </a:ext>
            </a:extLst>
          </p:cNvPr>
          <p:cNvSpPr>
            <a:spLocks noGrp="1"/>
          </p:cNvSpPr>
          <p:nvPr>
            <p:ph idx="1"/>
          </p:nvPr>
        </p:nvSpPr>
        <p:spPr/>
        <p:txBody>
          <a:bodyPr>
            <a:normAutofit fontScale="92500" lnSpcReduction="10000"/>
          </a:bodyPr>
          <a:lstStyle/>
          <a:p>
            <a:r>
              <a:rPr lang="en-GB" dirty="0"/>
              <a:t>From the data, I found that on average, the severity of incidents was higher in the Eastern United States compared to the Midwest and Western states.</a:t>
            </a:r>
          </a:p>
          <a:p>
            <a:r>
              <a:rPr lang="en-GB" dirty="0"/>
              <a:t>However, as the dataset combined multiple different datasets together, some states recorded severity differently. Notably, you can make out outlier states such as South Carolina which mark most incidents as severity one.</a:t>
            </a:r>
          </a:p>
          <a:p>
            <a:r>
              <a:rPr lang="en-GB" dirty="0"/>
              <a:t>A challenge that I had with plotting the data was using the correct co-ordinates and CRS. By default, the data was gathered as GPS co-ordinates however, </a:t>
            </a:r>
            <a:r>
              <a:rPr lang="en-GB" dirty="0" err="1"/>
              <a:t>Datashader</a:t>
            </a:r>
            <a:r>
              <a:rPr lang="en-GB" dirty="0"/>
              <a:t> required the use of web Mercator co-ordinates (in meters). This meant that I needed to use the </a:t>
            </a:r>
            <a:r>
              <a:rPr lang="en-GB" dirty="0" err="1"/>
              <a:t>set.crs</a:t>
            </a:r>
            <a:r>
              <a:rPr lang="en-GB" dirty="0"/>
              <a:t> and </a:t>
            </a:r>
            <a:r>
              <a:rPr lang="en-GB" dirty="0" err="1"/>
              <a:t>to.crs</a:t>
            </a:r>
            <a:r>
              <a:rPr lang="en-GB" dirty="0"/>
              <a:t> functions to reproject the co-ordinates so they could be plotted.</a:t>
            </a:r>
          </a:p>
          <a:p>
            <a:pPr marL="0" indent="0">
              <a:buNone/>
            </a:pPr>
            <a:endParaRPr lang="en-GB" dirty="0"/>
          </a:p>
        </p:txBody>
      </p:sp>
    </p:spTree>
    <p:extLst>
      <p:ext uri="{BB962C8B-B14F-4D97-AF65-F5344CB8AC3E}">
        <p14:creationId xmlns:p14="http://schemas.microsoft.com/office/powerpoint/2010/main" val="241605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2E2BD-B02F-E649-0610-DA46BB140046}"/>
              </a:ext>
            </a:extLst>
          </p:cNvPr>
          <p:cNvSpPr>
            <a:spLocks noGrp="1"/>
          </p:cNvSpPr>
          <p:nvPr>
            <p:ph type="title"/>
          </p:nvPr>
        </p:nvSpPr>
        <p:spPr/>
        <p:txBody>
          <a:bodyPr/>
          <a:lstStyle/>
          <a:p>
            <a:pPr algn="ctr"/>
            <a:r>
              <a:rPr lang="en-GB" dirty="0"/>
              <a:t>Appendix 2- map for challenge 4</a:t>
            </a:r>
          </a:p>
        </p:txBody>
      </p:sp>
      <p:pic>
        <p:nvPicPr>
          <p:cNvPr id="5" name="Content Placeholder 4">
            <a:extLst>
              <a:ext uri="{FF2B5EF4-FFF2-40B4-BE49-F238E27FC236}">
                <a16:creationId xmlns:a16="http://schemas.microsoft.com/office/drawing/2014/main" id="{56A60A35-4908-4ED4-7609-62BB25EDDF7E}"/>
              </a:ext>
            </a:extLst>
          </p:cNvPr>
          <p:cNvPicPr>
            <a:picLocks noGrp="1" noChangeAspect="1"/>
          </p:cNvPicPr>
          <p:nvPr>
            <p:ph idx="1"/>
          </p:nvPr>
        </p:nvPicPr>
        <p:blipFill>
          <a:blip r:embed="rId2"/>
          <a:stretch>
            <a:fillRect/>
          </a:stretch>
        </p:blipFill>
        <p:spPr>
          <a:xfrm>
            <a:off x="0" y="2325127"/>
            <a:ext cx="5501390" cy="2951659"/>
          </a:xfrm>
        </p:spPr>
      </p:pic>
      <p:pic>
        <p:nvPicPr>
          <p:cNvPr id="7" name="Picture 6">
            <a:extLst>
              <a:ext uri="{FF2B5EF4-FFF2-40B4-BE49-F238E27FC236}">
                <a16:creationId xmlns:a16="http://schemas.microsoft.com/office/drawing/2014/main" id="{BA46431F-1785-DB81-85EB-7AEF4ADED4AA}"/>
              </a:ext>
            </a:extLst>
          </p:cNvPr>
          <p:cNvPicPr>
            <a:picLocks noChangeAspect="1"/>
          </p:cNvPicPr>
          <p:nvPr/>
        </p:nvPicPr>
        <p:blipFill>
          <a:blip r:embed="rId3"/>
          <a:stretch>
            <a:fillRect/>
          </a:stretch>
        </p:blipFill>
        <p:spPr>
          <a:xfrm>
            <a:off x="5693827" y="2325127"/>
            <a:ext cx="6363262" cy="3479795"/>
          </a:xfrm>
          <a:prstGeom prst="rect">
            <a:avLst/>
          </a:prstGeom>
        </p:spPr>
      </p:pic>
      <p:sp>
        <p:nvSpPr>
          <p:cNvPr id="8" name="TextBox 7">
            <a:extLst>
              <a:ext uri="{FF2B5EF4-FFF2-40B4-BE49-F238E27FC236}">
                <a16:creationId xmlns:a16="http://schemas.microsoft.com/office/drawing/2014/main" id="{1DB59A1D-FA68-7CE0-9D83-393B36D69C67}"/>
              </a:ext>
            </a:extLst>
          </p:cNvPr>
          <p:cNvSpPr txBox="1"/>
          <p:nvPr/>
        </p:nvSpPr>
        <p:spPr>
          <a:xfrm>
            <a:off x="595859" y="1684742"/>
            <a:ext cx="4309672" cy="646331"/>
          </a:xfrm>
          <a:prstGeom prst="rect">
            <a:avLst/>
          </a:prstGeom>
          <a:noFill/>
        </p:spPr>
        <p:txBody>
          <a:bodyPr wrap="square" rtlCol="0">
            <a:spAutoFit/>
          </a:bodyPr>
          <a:lstStyle/>
          <a:p>
            <a:pPr algn="ctr"/>
            <a:r>
              <a:rPr lang="en-GB" dirty="0"/>
              <a:t>Map of road accidents at night between Feb 2016 and March 2023</a:t>
            </a:r>
          </a:p>
        </p:txBody>
      </p:sp>
      <p:sp>
        <p:nvSpPr>
          <p:cNvPr id="9" name="TextBox 8">
            <a:extLst>
              <a:ext uri="{FF2B5EF4-FFF2-40B4-BE49-F238E27FC236}">
                <a16:creationId xmlns:a16="http://schemas.microsoft.com/office/drawing/2014/main" id="{27443252-2CF3-4F99-FA17-01E2E6952FA6}"/>
              </a:ext>
            </a:extLst>
          </p:cNvPr>
          <p:cNvSpPr txBox="1"/>
          <p:nvPr/>
        </p:nvSpPr>
        <p:spPr>
          <a:xfrm>
            <a:off x="6690612" y="1684742"/>
            <a:ext cx="4309672" cy="646331"/>
          </a:xfrm>
          <a:prstGeom prst="rect">
            <a:avLst/>
          </a:prstGeom>
          <a:noFill/>
        </p:spPr>
        <p:txBody>
          <a:bodyPr wrap="square" rtlCol="0">
            <a:spAutoFit/>
          </a:bodyPr>
          <a:lstStyle/>
          <a:p>
            <a:pPr algn="ctr"/>
            <a:r>
              <a:rPr lang="en-GB" dirty="0"/>
              <a:t>Severity of road accidents at night between Feb 2016 and March 2023</a:t>
            </a:r>
          </a:p>
        </p:txBody>
      </p:sp>
    </p:spTree>
    <p:extLst>
      <p:ext uri="{BB962C8B-B14F-4D97-AF65-F5344CB8AC3E}">
        <p14:creationId xmlns:p14="http://schemas.microsoft.com/office/powerpoint/2010/main" val="2444044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622</TotalTime>
  <Words>573</Words>
  <Application>Microsoft Office PowerPoint</Application>
  <PresentationFormat>Widescreen</PresentationFormat>
  <Paragraphs>27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Aptos Display</vt:lpstr>
      <vt:lpstr>Arial</vt:lpstr>
      <vt:lpstr>Office Theme</vt:lpstr>
      <vt:lpstr>Lab 3 Slides- Challenge 2 and 4</vt:lpstr>
      <vt:lpstr>Challenge 2- Problem and Dataset</vt:lpstr>
      <vt:lpstr>Challenge 2- Outcomes and Challenges</vt:lpstr>
      <vt:lpstr>Appendix 1-  maps for challenge 2</vt:lpstr>
      <vt:lpstr>Challenge 4- Problem and Dataset</vt:lpstr>
      <vt:lpstr>Challenge 4- Outcomes and Challenges</vt:lpstr>
      <vt:lpstr>Appendix 2- map for challenge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White</dc:creator>
  <cp:lastModifiedBy>Andrew White</cp:lastModifiedBy>
  <cp:revision>2</cp:revision>
  <dcterms:created xsi:type="dcterms:W3CDTF">2025-02-20T13:43:55Z</dcterms:created>
  <dcterms:modified xsi:type="dcterms:W3CDTF">2025-02-26T16:38:12Z</dcterms:modified>
</cp:coreProperties>
</file>